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9" r:id="rId3"/>
    <p:sldId id="289" r:id="rId4"/>
    <p:sldId id="290" r:id="rId5"/>
    <p:sldId id="257" r:id="rId6"/>
    <p:sldId id="261" r:id="rId7"/>
    <p:sldId id="262" r:id="rId8"/>
    <p:sldId id="263" r:id="rId9"/>
    <p:sldId id="268" r:id="rId10"/>
    <p:sldId id="269" r:id="rId11"/>
    <p:sldId id="300" r:id="rId12"/>
    <p:sldId id="291" r:id="rId13"/>
    <p:sldId id="265" r:id="rId14"/>
    <p:sldId id="266" r:id="rId15"/>
    <p:sldId id="267" r:id="rId16"/>
    <p:sldId id="305" r:id="rId17"/>
    <p:sldId id="292" r:id="rId18"/>
    <p:sldId id="304" r:id="rId19"/>
    <p:sldId id="270" r:id="rId20"/>
    <p:sldId id="272" r:id="rId21"/>
    <p:sldId id="302" r:id="rId22"/>
    <p:sldId id="293" r:id="rId23"/>
    <p:sldId id="279" r:id="rId24"/>
    <p:sldId id="303" r:id="rId25"/>
    <p:sldId id="280" r:id="rId26"/>
    <p:sldId id="281" r:id="rId27"/>
    <p:sldId id="282" r:id="rId28"/>
    <p:sldId id="294" r:id="rId29"/>
    <p:sldId id="283" r:id="rId30"/>
    <p:sldId id="285" r:id="rId31"/>
    <p:sldId id="297" r:id="rId32"/>
    <p:sldId id="301" r:id="rId33"/>
    <p:sldId id="298" r:id="rId34"/>
    <p:sldId id="299" r:id="rId35"/>
    <p:sldId id="296" r:id="rId36"/>
    <p:sldId id="287" r:id="rId37"/>
    <p:sldId id="288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10.png>
</file>

<file path=ppt/media/image12.png>
</file>

<file path=ppt/media/image12.svg>
</file>

<file path=ppt/media/image13.jpeg>
</file>

<file path=ppt/media/image13.png>
</file>

<file path=ppt/media/image130.png>
</file>

<file path=ppt/media/image14.jpe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7.svg>
</file>

<file path=ppt/media/image18.png>
</file>

<file path=ppt/media/image18.tiff>
</file>

<file path=ppt/media/image19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eg>
</file>

<file path=ppt/media/image37.jpeg>
</file>

<file path=ppt/media/image38.png>
</file>

<file path=ppt/media/image39.png>
</file>

<file path=ppt/media/image40.png>
</file>

<file path=ppt/media/image41.png>
</file>

<file path=ppt/media/image42.png>
</file>

<file path=ppt/media/image43.jpg>
</file>

<file path=ppt/media/image44.jpg>
</file>

<file path=ppt/media/image5.jpe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22.11.22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22.11.22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22.11.22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22.11.22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2.03425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7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4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science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rather than the (still philosophical) long-term quest for human-level AI (aka strong AI, AGI)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05506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trial-and-error</a:t>
            </a:r>
          </a:p>
          <a:p>
            <a:pPr marL="0" indent="0">
              <a:buNone/>
            </a:pPr>
            <a:r>
              <a:rPr lang="en-GB" dirty="0"/>
              <a:t>g</a:t>
            </a:r>
            <a:r>
              <a:rPr lang="en-DE" dirty="0"/>
              <a:t>oal-based approach </a:t>
            </a:r>
            <a:r>
              <a:rPr lang="en-DE" dirty="0">
                <a:sym typeface="Wingdings" pitchFamily="2" charset="2"/>
              </a:rPr>
              <a:t> more generic than supervised learning (but sparse reward signals)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r</a:t>
            </a:r>
            <a:r>
              <a:rPr lang="en-DE" dirty="0"/>
              <a:t>eceiving feedback from the environment</a:t>
            </a:r>
          </a:p>
          <a:p>
            <a:r>
              <a:rPr lang="en-GB" dirty="0"/>
              <a:t>n</a:t>
            </a:r>
            <a:r>
              <a:rPr lang="en-DE" dirty="0"/>
              <a:t>o supervision</a:t>
            </a:r>
          </a:p>
          <a:p>
            <a:r>
              <a:rPr lang="en-GB" dirty="0"/>
              <a:t>sequential decision making (delayed rewards)</a:t>
            </a:r>
            <a:endParaRPr lang="en-DE" dirty="0"/>
          </a:p>
          <a:p>
            <a:r>
              <a:rPr lang="en-GB" dirty="0"/>
              <a:t>e</a:t>
            </a:r>
            <a:r>
              <a:rPr lang="en-DE" dirty="0"/>
              <a:t>xploration and exploitation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505CF6-78CA-BCE5-82B5-613229500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822" y="3158014"/>
            <a:ext cx="4218243" cy="2056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BE98F1-8154-FB26-D4AD-621998A94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964" y="2091237"/>
            <a:ext cx="1021958" cy="918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96C04-B4AF-5BED-2D52-CD12D73C1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757769" y="5363155"/>
            <a:ext cx="544348" cy="75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FA0878A-3A83-2D78-64B8-B430CC44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523657"/>
            <a:ext cx="5060293" cy="276016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F3DA3B6-D5CC-38C9-A7F4-9D63641F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418754"/>
            <a:ext cx="5044927" cy="276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E18E5-F172-EE73-7A2F-B2BD36185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Goals of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  <a:blipFill>
                <a:blip r:embed="rId4"/>
                <a:stretch>
                  <a:fillRect l="-1086" t="-4930" r="-1086" b="-42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</a:p>
          <a:p>
            <a:pPr marL="0" indent="0">
              <a:buNone/>
            </a:pP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: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need for appropriate inductive bias</a:t>
            </a:r>
            <a:endParaRPr lang="en-GB" sz="26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l="-937" t="-8750" b="-87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24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Generalized Linear Models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6942082" y="6247034"/>
            <a:ext cx="3329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https://arxiv.org/abs/2002.03425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A90E0-1080-EA3E-65A4-9F10C27F5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Schedule of Lectures and 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DFFBD-C016-5AB3-AE16-E263181D6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1500" dirty="0"/>
              <a:t>lecture 1: introduction and overview</a:t>
            </a:r>
          </a:p>
          <a:p>
            <a:pPr marL="0" indent="0">
              <a:buNone/>
            </a:pPr>
            <a:r>
              <a:rPr lang="en-DE" sz="1500" dirty="0"/>
              <a:t>lecture 2: statistical learning</a:t>
            </a:r>
          </a:p>
          <a:p>
            <a:pPr marL="0" indent="0">
              <a:buNone/>
            </a:pPr>
            <a:r>
              <a:rPr lang="en-DE" sz="1500" dirty="0"/>
              <a:t>lecture 3: non-linear models</a:t>
            </a:r>
          </a:p>
          <a:p>
            <a:pPr marL="0" indent="0">
              <a:buNone/>
            </a:pPr>
            <a:r>
              <a:rPr lang="en-DE" sz="1500" dirty="0"/>
              <a:t>lecture 4: generalization</a:t>
            </a:r>
          </a:p>
          <a:p>
            <a:pPr marL="0" indent="0">
              <a:buNone/>
            </a:pPr>
            <a:endParaRPr lang="en-DE" sz="1500" dirty="0"/>
          </a:p>
          <a:p>
            <a:pPr marL="0" indent="0">
              <a:buNone/>
            </a:pPr>
            <a:r>
              <a:rPr lang="en-DE" sz="1500" dirty="0"/>
              <a:t>special edition: Blue Yonder</a:t>
            </a:r>
          </a:p>
          <a:p>
            <a:pPr marL="0" indent="0">
              <a:buNone/>
            </a:pPr>
            <a:endParaRPr lang="en-DE" sz="1500" dirty="0"/>
          </a:p>
          <a:p>
            <a:pPr marL="0" indent="0">
              <a:buNone/>
            </a:pPr>
            <a:r>
              <a:rPr lang="en-DE" sz="1500" dirty="0"/>
              <a:t>lecture 5: deep learning</a:t>
            </a:r>
          </a:p>
          <a:p>
            <a:pPr marL="0" indent="0">
              <a:buNone/>
            </a:pPr>
            <a:r>
              <a:rPr lang="en-DE" sz="1500" dirty="0"/>
              <a:t>lecture 6: transformers</a:t>
            </a:r>
          </a:p>
          <a:p>
            <a:pPr marL="0" indent="0">
              <a:buNone/>
            </a:pPr>
            <a:r>
              <a:rPr lang="en-DE" sz="1500" dirty="0"/>
              <a:t>lecture </a:t>
            </a:r>
            <a:r>
              <a:rPr lang="en-US" sz="1500" dirty="0"/>
              <a:t>7</a:t>
            </a:r>
            <a:r>
              <a:rPr lang="en-DE" sz="1500" dirty="0"/>
              <a:t>: generative models</a:t>
            </a:r>
          </a:p>
          <a:p>
            <a:pPr marL="0" indent="0">
              <a:buNone/>
            </a:pPr>
            <a:r>
              <a:rPr lang="en-DE" sz="1500" dirty="0"/>
              <a:t>lecture </a:t>
            </a:r>
            <a:r>
              <a:rPr lang="en-US" sz="1500" dirty="0"/>
              <a:t>8</a:t>
            </a:r>
            <a:r>
              <a:rPr lang="en-DE" sz="1500" dirty="0"/>
              <a:t>: causality</a:t>
            </a:r>
          </a:p>
          <a:p>
            <a:pPr marL="0" indent="0">
              <a:buNone/>
            </a:pPr>
            <a:r>
              <a:rPr lang="en-DE" sz="1500" dirty="0"/>
              <a:t>lecture </a:t>
            </a:r>
            <a:r>
              <a:rPr lang="en-US" sz="1500" dirty="0"/>
              <a:t>9</a:t>
            </a:r>
            <a:r>
              <a:rPr lang="en-DE" sz="1500" dirty="0"/>
              <a:t>: reinforcement learning</a:t>
            </a:r>
          </a:p>
          <a:p>
            <a:pPr marL="0" indent="0">
              <a:buNone/>
            </a:pPr>
            <a:endParaRPr lang="en-GB" sz="1500" dirty="0"/>
          </a:p>
          <a:p>
            <a:pPr marL="0" indent="0">
              <a:buNone/>
            </a:pPr>
            <a:r>
              <a:rPr lang="en-GB" sz="1500" dirty="0"/>
              <a:t>d</a:t>
            </a:r>
            <a:r>
              <a:rPr lang="en-DE" sz="1500" dirty="0"/>
              <a:t>iscussion of exercises: </a:t>
            </a:r>
            <a:r>
              <a:rPr lang="en-US" sz="1500" dirty="0"/>
              <a:t>demand forecasting</a:t>
            </a:r>
            <a:r>
              <a:rPr lang="en-DE" sz="1500" dirty="0"/>
              <a:t> (issued in lectures 2, 4, 5, 7)</a:t>
            </a:r>
          </a:p>
          <a:p>
            <a:pPr marL="0" indent="0">
              <a:buNone/>
            </a:pPr>
            <a:endParaRPr lang="en-DE" sz="1500" dirty="0"/>
          </a:p>
          <a:p>
            <a:pPr marL="0" indent="0">
              <a:buNone/>
            </a:pPr>
            <a:endParaRPr lang="en-DE" sz="1500" dirty="0"/>
          </a:p>
          <a:p>
            <a:pPr marL="0" indent="0">
              <a:buNone/>
            </a:pPr>
            <a:endParaRPr lang="en-DE" sz="1500" dirty="0"/>
          </a:p>
          <a:p>
            <a:pPr marL="0" indent="0">
              <a:buNone/>
            </a:pPr>
            <a:endParaRPr lang="en-DE" sz="15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018BB-B94F-1ECA-616F-FEED7C3A6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01121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A/B tests: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265861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accuracy of predictions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tricky ;)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ML algorithm + data = explicit algorithm</a:t>
            </a:r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running, but have learning capabilities.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develop ML algorithm and let it learn from data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successful:</a:t>
            </a:r>
          </a:p>
          <a:p>
            <a:r>
              <a:rPr lang="en-DE" dirty="0"/>
              <a:t>e.g., AlphaGo with Deep Reinforcement Learning and Monte Carlo Tree Search</a:t>
            </a:r>
          </a:p>
          <a:p>
            <a:r>
              <a:rPr lang="en-GB" dirty="0"/>
              <a:t>f</a:t>
            </a:r>
            <a:r>
              <a:rPr lang="en-DE" dirty="0"/>
              <a:t>eature engineering for ML models also kind of symbolic knowledge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3C94F5AA-FCFB-DB87-330A-3F9F297B1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9742" y="1818287"/>
            <a:ext cx="2780846" cy="1802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425588-2632-3060-47FE-F78809F4DF9C}"/>
              </a:ext>
            </a:extLst>
          </p:cNvPr>
          <p:cNvSpPr txBox="1"/>
          <p:nvPr/>
        </p:nvSpPr>
        <p:spPr>
          <a:xfrm>
            <a:off x="10446872" y="3646731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10096</TotalTime>
  <Words>2106</Words>
  <Application>Microsoft Macintosh PowerPoint</Application>
  <PresentationFormat>Widescreen</PresentationFormat>
  <Paragraphs>376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Goals of the Course</vt:lpstr>
      <vt:lpstr>Schedule of Lectures and Exercises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Supercharging the Scientific Method</vt:lpstr>
      <vt:lpstr>When to apply ML?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</vt:lpstr>
      <vt:lpstr>Linear Regression</vt:lpstr>
      <vt:lpstr>Linear Regression</vt:lpstr>
      <vt:lpstr>Multiplicative Model</vt:lpstr>
      <vt:lpstr>Scheme of Generalized Linear Models</vt:lpstr>
      <vt:lpstr>Classification: Logistic Regression</vt:lpstr>
      <vt:lpstr>Toward Non-Linear Models</vt:lpstr>
      <vt:lpstr>Generalized Additive Models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Felix Wick</cp:lastModifiedBy>
  <cp:revision>233</cp:revision>
  <dcterms:created xsi:type="dcterms:W3CDTF">2022-07-11T13:02:20Z</dcterms:created>
  <dcterms:modified xsi:type="dcterms:W3CDTF">2022-11-22T17:39:04Z</dcterms:modified>
</cp:coreProperties>
</file>

<file path=docProps/thumbnail.jpeg>
</file>